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76" r:id="rId10"/>
    <p:sldId id="294" r:id="rId11"/>
    <p:sldId id="295" r:id="rId12"/>
    <p:sldId id="267" r:id="rId13"/>
    <p:sldId id="268" r:id="rId14"/>
    <p:sldId id="271" r:id="rId15"/>
    <p:sldId id="266" r:id="rId16"/>
    <p:sldId id="263" r:id="rId17"/>
    <p:sldId id="264" r:id="rId18"/>
    <p:sldId id="277" r:id="rId19"/>
    <p:sldId id="278" r:id="rId20"/>
    <p:sldId id="279" r:id="rId21"/>
    <p:sldId id="280" r:id="rId22"/>
    <p:sldId id="281" r:id="rId23"/>
    <p:sldId id="289" r:id="rId24"/>
    <p:sldId id="288" r:id="rId25"/>
    <p:sldId id="283" r:id="rId26"/>
    <p:sldId id="282" r:id="rId27"/>
    <p:sldId id="284" r:id="rId28"/>
    <p:sldId id="285" r:id="rId29"/>
    <p:sldId id="293" r:id="rId30"/>
    <p:sldId id="286" r:id="rId31"/>
    <p:sldId id="292" r:id="rId32"/>
    <p:sldId id="287" r:id="rId33"/>
    <p:sldId id="291" r:id="rId3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6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FA55-2CFC-4940-ABC3-ADEB3DF0A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F65F6-C77E-400E-99A8-AFEBCFC6B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77711-DCB4-414E-AE1C-E1EB4C7CD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BF9D-C280-4EF2-AFCD-12E7897B0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BFF98-8EE8-49FD-A237-43765561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4F9CE-FA44-4E0C-8999-9022C8DD2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AF56D-87A2-4098-8C15-E450F9C17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FD144-2E97-4564-BE71-D15EB32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9C13C-781A-4C1C-B84B-B921D2F1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25D61-9678-4814-9E63-3115D140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9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E7D8FB-02CD-415B-BB38-595046D30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BD772-2C50-4149-80B2-43771640A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30F50-78CF-4A03-B886-68C2BAF7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445F4-6C48-4441-9288-64E69075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0AC61-8EF0-4E6A-8FEE-E5FF33A2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5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57DB-C3A8-4B50-A58A-BFA61A28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88023-C5B1-4CC5-A8C2-44A5F16B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C8F6A-78C7-49E0-A1B7-54D5CFE8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C4E1D-A119-440C-81E1-AB6E30B40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C62B7-D356-405A-A37E-9C7018BB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3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CA6E-FC2F-41F5-AFC0-F912706A5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ACD80-8BC9-4AF7-97CF-41A8307A2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8EA97-55E8-4F3C-BF52-B6C2DD3F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024A5-8D8F-4558-B7A0-6D652F6F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AD1DE-26D1-4BC1-89AE-E13E7E61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6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37954-E924-43CD-9272-81D7E45A6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80D1B-54C2-4F34-8ABD-110613EC6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CD9B8-07F4-4423-9327-A1B775131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FB87B-1BA9-4C42-98A3-A8A90F288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91EF4-0C3D-4DDF-9AA9-4A09D153C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2BCF0-6E5E-4A20-AA5D-CEE5E973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1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DD73-4A60-4A94-A9DE-528DEAACD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766C1-BBAA-4242-B1F3-5B910BCA4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58DDC-4986-4847-A7BE-30AC7E6D7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CA3377-2061-42C3-8622-67FEC0E5A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B165E4-C116-423B-A2B8-DAB621CC9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43D5B8-FC21-48AF-B083-01EB9AF4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41C830-1913-4EB8-8CAF-1B2625F6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E2AB2A-88C8-4A02-9F78-605EFA96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6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D8C56-062E-48CF-9ED3-24D2A9DC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2F6BE-DE72-4C84-B303-E9F9513B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247281-144D-4B92-8D5F-5C6CC971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D7FFA-2A00-431A-A566-71C9A4F0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77A9F6-E4BC-4FC3-88B0-971208CA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084F5-DC23-4CE2-8C23-912B0678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0BCF1-F817-4F0F-933E-858AD5C6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9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B1B3-5827-48D5-99F9-35E2CDBB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7F72D-920C-484F-9A25-E88214F57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73F76-8773-4CFA-A305-460614B3E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DCC09-A56B-4565-A771-FE8FD76F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7A919-98BE-4BD5-8244-528AE805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116D6-120A-4454-9266-2C376CA6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7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BB225-9A66-4EED-AB27-91EABA48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68587B-581E-4EF1-9DB0-0D77C33ED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FE187-B034-40EA-9785-4CFA60EDB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69E6F-DF75-4C7E-AF53-7EA399F6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CAD75-236B-4942-B5BD-4B5A297EA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18DA1-300A-42B1-ABC2-8821E1F8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6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4B792A-AFED-466A-A572-5F167D12F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224BD-D0EF-4BF2-8E5E-B658922BD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F2A34-3FBD-4405-A9C1-C11C20C8B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967DB-EE1E-4CB1-A06C-A5D167769EF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2DF71-53BA-4519-AB5E-841BBC258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D0449-0CEF-46F9-BF61-167610884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4A8E-C9A6-4A36-95E8-5B3DF14F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2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alvanyos.org/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D0FF-A650-4CF5-9141-A4746D1ED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76" y="2207317"/>
            <a:ext cx="11629747" cy="1373178"/>
          </a:xfrm>
        </p:spPr>
        <p:txBody>
          <a:bodyPr>
            <a:noAutofit/>
          </a:bodyPr>
          <a:lstStyle/>
          <a:p>
            <a:r>
              <a:rPr lang="hu-HU" sz="4400" b="1" i="0" dirty="0">
                <a:solidFill>
                  <a:srgbClr val="006B38"/>
                </a:solidFill>
                <a:effectLst/>
                <a:latin typeface="Arial" panose="020B0604020202020204" pitchFamily="34" charset="0"/>
              </a:rPr>
              <a:t>Nemzeti identitás és Magyarországhoz való viszony az erdélyi magyarok körében 2021</a:t>
            </a:r>
            <a:endParaRPr lang="en-US" sz="4400" b="1" dirty="0">
              <a:solidFill>
                <a:srgbClr val="006B38"/>
              </a:solidFill>
            </a:endParaRPr>
          </a:p>
        </p:txBody>
      </p:sp>
      <p:pic>
        <p:nvPicPr>
          <p:cNvPr id="4" name="Picture 3" descr="Bálványos Intézet">
            <a:hlinkClick r:id="rId2"/>
            <a:extLst>
              <a:ext uri="{FF2B5EF4-FFF2-40B4-BE49-F238E27FC236}">
                <a16:creationId xmlns:a16="http://schemas.microsoft.com/office/drawing/2014/main" id="{DCE9DC18-D8D8-4204-ABFA-25D985AECCF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76" y="5841506"/>
            <a:ext cx="3053456" cy="848866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2D3A49BD-1148-4D56-B537-82DBA92B7F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90" t="19106" r="9505" b="17890"/>
          <a:stretch/>
        </p:blipFill>
        <p:spPr bwMode="auto">
          <a:xfrm>
            <a:off x="9570128" y="5404940"/>
            <a:ext cx="2550387" cy="144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>
                <a:alpha val="1000"/>
              </a:schemeClr>
            </a:glow>
            <a:reflection stA="2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877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0979E-6D79-487A-97EF-33998E3B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41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Ön mit tekint hazájának?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6E2D40-92B2-4B6A-A020-F19D39AE5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479" y="967666"/>
            <a:ext cx="9413041" cy="566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2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CF13-0413-413A-B386-D8EE497F1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605"/>
          </a:xfrm>
        </p:spPr>
        <p:txBody>
          <a:bodyPr/>
          <a:lstStyle/>
          <a:p>
            <a:pPr algn="ctr"/>
            <a:r>
              <a:rPr lang="hu-HU" b="1" dirty="0"/>
              <a:t>Ön mit tekint szülőföldjének?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7F03F5-1250-4A23-B468-DFC4465D1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817" y="1180730"/>
            <a:ext cx="9368652" cy="563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69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CEC2C-15F9-47A1-9FD3-F7F2A9225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Kérem</a:t>
            </a:r>
            <a:r>
              <a:rPr lang="en-US" sz="3600" dirty="0"/>
              <a:t>, </a:t>
            </a:r>
            <a:r>
              <a:rPr lang="en-US" sz="3600" dirty="0" err="1"/>
              <a:t>mondja</a:t>
            </a:r>
            <a:r>
              <a:rPr lang="en-US" sz="3600" dirty="0"/>
              <a:t> meg, </a:t>
            </a:r>
            <a:r>
              <a:rPr lang="en-US" sz="3600" dirty="0" err="1"/>
              <a:t>hogy</a:t>
            </a:r>
            <a:r>
              <a:rPr lang="en-US" sz="3600" dirty="0"/>
              <a:t> </a:t>
            </a:r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mennyire</a:t>
            </a:r>
            <a:r>
              <a:rPr lang="en-US" sz="3600" dirty="0"/>
              <a:t> </a:t>
            </a:r>
            <a:r>
              <a:rPr lang="en-US" sz="3600" dirty="0" err="1"/>
              <a:t>kötődik</a:t>
            </a:r>
            <a:r>
              <a:rPr lang="en-US" sz="3600" dirty="0"/>
              <a:t> </a:t>
            </a:r>
            <a:r>
              <a:rPr lang="en-US" sz="3600" dirty="0" err="1"/>
              <a:t>az</a:t>
            </a:r>
            <a:r>
              <a:rPr lang="en-US" sz="3600" dirty="0"/>
              <a:t> </a:t>
            </a:r>
            <a:r>
              <a:rPr lang="en-US" sz="3600" dirty="0" err="1"/>
              <a:t>alábbiakhoz</a:t>
            </a:r>
            <a:r>
              <a:rPr lang="en-US" sz="3600" dirty="0"/>
              <a:t>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43F790B-9AC0-4603-B70C-FE161CE62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758083"/>
              </p:ext>
            </p:extLst>
          </p:nvPr>
        </p:nvGraphicFramePr>
        <p:xfrm>
          <a:off x="1291472" y="5863471"/>
          <a:ext cx="7918512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814">
                  <a:extLst>
                    <a:ext uri="{9D8B030D-6E8A-4147-A177-3AD203B41FA5}">
                      <a16:colId xmlns:a16="http://schemas.microsoft.com/office/drawing/2014/main" val="696209448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2713990917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2138978125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618237804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1206107042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1656553719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1481247476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4200970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Erdélyhez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Település</a:t>
                      </a:r>
                      <a:r>
                        <a:rPr lang="hu-HU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hez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ahol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él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M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egyéhez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ahol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él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Székely</a:t>
                      </a:r>
                      <a:r>
                        <a:rPr lang="hu-HU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földhöz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Kárpát-medencé</a:t>
                      </a:r>
                      <a:r>
                        <a:rPr lang="hu-HU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hez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Magyar</a:t>
                      </a:r>
                      <a:r>
                        <a:rPr lang="hu-HU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országhoz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Európához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Romániá</a:t>
                      </a:r>
                      <a:r>
                        <a:rPr lang="hu-HU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hoz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709076"/>
                  </a:ext>
                </a:extLst>
              </a:tr>
            </a:tbl>
          </a:graphicData>
        </a:graphic>
      </p:graphicFrame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2F6137E-C35F-4E3E-9A9C-876F81E28A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1473" y="1530689"/>
            <a:ext cx="8977011" cy="43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99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16C5-5B10-4ED5-BF49-30D891C2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Kérem</a:t>
            </a:r>
            <a:r>
              <a:rPr lang="en-US" sz="3600" dirty="0"/>
              <a:t>, </a:t>
            </a:r>
            <a:r>
              <a:rPr lang="en-US" sz="3600" dirty="0" err="1"/>
              <a:t>mondja</a:t>
            </a:r>
            <a:r>
              <a:rPr lang="en-US" sz="3600" dirty="0"/>
              <a:t> meg, </a:t>
            </a:r>
            <a:r>
              <a:rPr lang="en-US" sz="3600" dirty="0" err="1"/>
              <a:t>hogy</a:t>
            </a:r>
            <a:r>
              <a:rPr lang="en-US" sz="3600" dirty="0"/>
              <a:t> </a:t>
            </a:r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mennyire</a:t>
            </a:r>
            <a:r>
              <a:rPr lang="en-US" sz="3600" dirty="0"/>
              <a:t> </a:t>
            </a:r>
            <a:r>
              <a:rPr lang="en-US" sz="3600" dirty="0" err="1"/>
              <a:t>kötődik</a:t>
            </a:r>
            <a:r>
              <a:rPr lang="en-US" sz="3600" dirty="0"/>
              <a:t> </a:t>
            </a:r>
            <a:r>
              <a:rPr lang="en-US" sz="3600" dirty="0" err="1"/>
              <a:t>az</a:t>
            </a:r>
            <a:r>
              <a:rPr lang="en-US" sz="3600" dirty="0"/>
              <a:t> </a:t>
            </a:r>
            <a:r>
              <a:rPr lang="en-US" sz="3600" dirty="0" err="1"/>
              <a:t>alábbiakhoz</a:t>
            </a:r>
            <a:r>
              <a:rPr lang="en-US" sz="3600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114285-0E03-443E-92CC-978D30E20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765" y="1690687"/>
            <a:ext cx="9025732" cy="473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1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E3ED-A445-4DB6-A39A-A9DAF82D4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Mi </a:t>
            </a:r>
            <a:r>
              <a:rPr lang="en-US" sz="3600" dirty="0" err="1"/>
              <a:t>határozza</a:t>
            </a:r>
            <a:r>
              <a:rPr lang="en-US" sz="3600" dirty="0"/>
              <a:t> meg </a:t>
            </a:r>
            <a:r>
              <a:rPr lang="en-US" sz="3600" dirty="0" err="1"/>
              <a:t>leginkább</a:t>
            </a:r>
            <a:r>
              <a:rPr lang="en-US" sz="3600" dirty="0"/>
              <a:t> </a:t>
            </a:r>
            <a:r>
              <a:rPr lang="en-US" sz="3600" dirty="0" err="1"/>
              <a:t>az</a:t>
            </a:r>
            <a:r>
              <a:rPr lang="en-US" sz="3600" dirty="0"/>
              <a:t> </a:t>
            </a:r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nemzeti</a:t>
            </a:r>
            <a:r>
              <a:rPr lang="en-US" sz="3600" dirty="0"/>
              <a:t> </a:t>
            </a:r>
            <a:r>
              <a:rPr lang="en-US" sz="3600" dirty="0" err="1"/>
              <a:t>hovatartozását</a:t>
            </a:r>
            <a:r>
              <a:rPr lang="en-US" sz="3600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582CFB-085F-4DCC-8F69-36DE92207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4392" y="1856577"/>
            <a:ext cx="8683215" cy="473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44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A2A3-1CF1-4FA4-8761-D2B2E581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37"/>
            <a:ext cx="10515600" cy="1329178"/>
          </a:xfrm>
        </p:spPr>
        <p:txBody>
          <a:bodyPr>
            <a:normAutofit/>
          </a:bodyPr>
          <a:lstStyle/>
          <a:p>
            <a:r>
              <a:rPr lang="en-US" sz="3600" dirty="0"/>
              <a:t>Az </a:t>
            </a:r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véleménye</a:t>
            </a:r>
            <a:r>
              <a:rPr lang="en-US" sz="3600" dirty="0"/>
              <a:t> </a:t>
            </a:r>
            <a:r>
              <a:rPr lang="en-US" sz="3600" dirty="0" err="1"/>
              <a:t>szerint</a:t>
            </a:r>
            <a:r>
              <a:rPr lang="en-US" sz="3600" dirty="0"/>
              <a:t>, </a:t>
            </a:r>
            <a:r>
              <a:rPr lang="en-US" sz="3600" dirty="0" err="1"/>
              <a:t>ahhoz</a:t>
            </a:r>
            <a:r>
              <a:rPr lang="en-US" sz="3600" dirty="0"/>
              <a:t>, </a:t>
            </a:r>
            <a:r>
              <a:rPr lang="en-US" sz="3600" dirty="0" err="1"/>
              <a:t>hogy</a:t>
            </a:r>
            <a:r>
              <a:rPr lang="en-US" sz="3600" dirty="0"/>
              <a:t> </a:t>
            </a:r>
            <a:r>
              <a:rPr lang="en-US" sz="3600" dirty="0" err="1"/>
              <a:t>valaki</a:t>
            </a:r>
            <a:r>
              <a:rPr lang="en-US" sz="3600" dirty="0"/>
              <a:t> </a:t>
            </a:r>
            <a:r>
              <a:rPr lang="en-US" sz="3600" dirty="0" err="1"/>
              <a:t>igazi</a:t>
            </a:r>
            <a:r>
              <a:rPr lang="en-US" sz="3600" dirty="0"/>
              <a:t> </a:t>
            </a:r>
            <a:r>
              <a:rPr lang="en-US" sz="3600" dirty="0" err="1"/>
              <a:t>magyar</a:t>
            </a:r>
            <a:r>
              <a:rPr lang="en-US" sz="3600" dirty="0"/>
              <a:t> </a:t>
            </a:r>
            <a:r>
              <a:rPr lang="en-US" sz="3600" dirty="0" err="1"/>
              <a:t>legyen</a:t>
            </a:r>
            <a:r>
              <a:rPr lang="en-US" sz="3600" dirty="0"/>
              <a:t>, </a:t>
            </a:r>
            <a:r>
              <a:rPr lang="en-US" sz="3600" dirty="0" err="1"/>
              <a:t>mennyire</a:t>
            </a:r>
            <a:r>
              <a:rPr lang="en-US" sz="3600" dirty="0"/>
              <a:t> </a:t>
            </a:r>
            <a:r>
              <a:rPr lang="en-US" sz="3600" dirty="0" err="1"/>
              <a:t>fontos</a:t>
            </a:r>
            <a:r>
              <a:rPr lang="en-US" sz="3600" dirty="0"/>
              <a:t> </a:t>
            </a:r>
            <a:r>
              <a:rPr lang="en-US" sz="3600" dirty="0" err="1"/>
              <a:t>az</a:t>
            </a:r>
            <a:r>
              <a:rPr lang="en-US" sz="3600" dirty="0"/>
              <a:t>, </a:t>
            </a:r>
            <a:r>
              <a:rPr lang="en-US" sz="3600" dirty="0" err="1"/>
              <a:t>hogy</a:t>
            </a:r>
            <a:r>
              <a:rPr lang="en-US" sz="3600" dirty="0"/>
              <a:t>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C89C7F-F46C-4F8E-8C6C-4F2375171A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0581" y="1395166"/>
            <a:ext cx="9202263" cy="4596262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B083996-7716-4081-8E07-12D2931F0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347706"/>
              </p:ext>
            </p:extLst>
          </p:nvPr>
        </p:nvGraphicFramePr>
        <p:xfrm>
          <a:off x="1470581" y="5920033"/>
          <a:ext cx="805049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749">
                  <a:extLst>
                    <a:ext uri="{9D8B030D-6E8A-4147-A177-3AD203B41FA5}">
                      <a16:colId xmlns:a16="http://schemas.microsoft.com/office/drawing/2014/main" val="1537486401"/>
                    </a:ext>
                  </a:extLst>
                </a:gridCol>
                <a:gridCol w="1341749">
                  <a:extLst>
                    <a:ext uri="{9D8B030D-6E8A-4147-A177-3AD203B41FA5}">
                      <a16:colId xmlns:a16="http://schemas.microsoft.com/office/drawing/2014/main" val="1658460846"/>
                    </a:ext>
                  </a:extLst>
                </a:gridCol>
                <a:gridCol w="1341749">
                  <a:extLst>
                    <a:ext uri="{9D8B030D-6E8A-4147-A177-3AD203B41FA5}">
                      <a16:colId xmlns:a16="http://schemas.microsoft.com/office/drawing/2014/main" val="1058043400"/>
                    </a:ext>
                  </a:extLst>
                </a:gridCol>
                <a:gridCol w="1341749">
                  <a:extLst>
                    <a:ext uri="{9D8B030D-6E8A-4147-A177-3AD203B41FA5}">
                      <a16:colId xmlns:a16="http://schemas.microsoft.com/office/drawing/2014/main" val="2598138387"/>
                    </a:ext>
                  </a:extLst>
                </a:gridCol>
                <a:gridCol w="1341749">
                  <a:extLst>
                    <a:ext uri="{9D8B030D-6E8A-4147-A177-3AD203B41FA5}">
                      <a16:colId xmlns:a16="http://schemas.microsoft.com/office/drawing/2014/main" val="3843452153"/>
                    </a:ext>
                  </a:extLst>
                </a:gridCol>
                <a:gridCol w="1341749">
                  <a:extLst>
                    <a:ext uri="{9D8B030D-6E8A-4147-A177-3AD203B41FA5}">
                      <a16:colId xmlns:a16="http://schemas.microsoft.com/office/drawing/2014/main" val="3344413263"/>
                    </a:ext>
                  </a:extLst>
                </a:gridCol>
              </a:tblGrid>
              <a:tr h="93796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önmagát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magyarnak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tartsa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Beszéljen</a:t>
                      </a:r>
                      <a:r>
                        <a:rPr lang="hu-HU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jól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magyarul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legyenek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magyar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ősei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felmenői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magyar nyelvű egyházhoz tartozzon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választásokon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szavazzon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magyar</a:t>
                      </a:r>
                      <a:r>
                        <a:rPr lang="hu-HU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szervezetre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magyar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állampolgár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legyen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23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836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587A-1F5B-487D-AE13-F2B2A11F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Mennyire</a:t>
            </a:r>
            <a:r>
              <a:rPr lang="en-US" sz="3600" dirty="0"/>
              <a:t> </a:t>
            </a:r>
            <a:r>
              <a:rPr lang="en-US" sz="3600" dirty="0" err="1"/>
              <a:t>büszke</a:t>
            </a:r>
            <a:r>
              <a:rPr lang="en-US" sz="3600" dirty="0"/>
              <a:t> </a:t>
            </a:r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arra</a:t>
            </a:r>
            <a:r>
              <a:rPr lang="en-US" sz="3600" dirty="0"/>
              <a:t>, </a:t>
            </a:r>
            <a:r>
              <a:rPr lang="en-US" sz="3600" dirty="0" err="1"/>
              <a:t>hogy</a:t>
            </a:r>
            <a:r>
              <a:rPr lang="en-US" sz="3600" dirty="0"/>
              <a:t> </a:t>
            </a:r>
            <a:r>
              <a:rPr lang="en-US" sz="3600" dirty="0" err="1"/>
              <a:t>magyar</a:t>
            </a:r>
            <a:r>
              <a:rPr lang="en-US" sz="3600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20420A-3285-4198-9F32-26E149B9E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5264" y="1931992"/>
            <a:ext cx="7601471" cy="456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4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94C55-F860-4A9A-A485-3376A239E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933"/>
          </a:xfrm>
        </p:spPr>
        <p:txBody>
          <a:bodyPr>
            <a:normAutofit/>
          </a:bodyPr>
          <a:lstStyle/>
          <a:p>
            <a:r>
              <a:rPr lang="en-US" sz="3600" dirty="0" err="1"/>
              <a:t>Mennyire</a:t>
            </a:r>
            <a:r>
              <a:rPr lang="en-US" sz="3600" dirty="0"/>
              <a:t> </a:t>
            </a:r>
            <a:r>
              <a:rPr lang="en-US" sz="3600" dirty="0" err="1"/>
              <a:t>büszke</a:t>
            </a:r>
            <a:r>
              <a:rPr lang="en-US" sz="3600" dirty="0"/>
              <a:t> </a:t>
            </a:r>
            <a:r>
              <a:rPr lang="en-US" sz="3600" dirty="0" err="1"/>
              <a:t>Ön</a:t>
            </a:r>
            <a:r>
              <a:rPr lang="en-US" sz="3600" dirty="0"/>
              <a:t>, a[</a:t>
            </a:r>
            <a:r>
              <a:rPr lang="en-US" sz="3600" dirty="0" err="1"/>
              <a:t>rra</a:t>
            </a:r>
            <a:r>
              <a:rPr lang="en-US" sz="3600" dirty="0"/>
              <a:t>]...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5F073C-A066-424D-ACCE-5D3D266632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771" y="1143000"/>
            <a:ext cx="9270473" cy="4645057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B9349E4-CEB6-48F4-872A-CC1FA7475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633561"/>
              </p:ext>
            </p:extLst>
          </p:nvPr>
        </p:nvGraphicFramePr>
        <p:xfrm>
          <a:off x="1168921" y="5715000"/>
          <a:ext cx="8220177" cy="115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311">
                  <a:extLst>
                    <a:ext uri="{9D8B030D-6E8A-4147-A177-3AD203B41FA5}">
                      <a16:colId xmlns:a16="http://schemas.microsoft.com/office/drawing/2014/main" val="4013485228"/>
                    </a:ext>
                  </a:extLst>
                </a:gridCol>
                <a:gridCol w="1174311">
                  <a:extLst>
                    <a:ext uri="{9D8B030D-6E8A-4147-A177-3AD203B41FA5}">
                      <a16:colId xmlns:a16="http://schemas.microsoft.com/office/drawing/2014/main" val="1098638772"/>
                    </a:ext>
                  </a:extLst>
                </a:gridCol>
                <a:gridCol w="1174311">
                  <a:extLst>
                    <a:ext uri="{9D8B030D-6E8A-4147-A177-3AD203B41FA5}">
                      <a16:colId xmlns:a16="http://schemas.microsoft.com/office/drawing/2014/main" val="1375007047"/>
                    </a:ext>
                  </a:extLst>
                </a:gridCol>
                <a:gridCol w="1174311">
                  <a:extLst>
                    <a:ext uri="{9D8B030D-6E8A-4147-A177-3AD203B41FA5}">
                      <a16:colId xmlns:a16="http://schemas.microsoft.com/office/drawing/2014/main" val="1184451248"/>
                    </a:ext>
                  </a:extLst>
                </a:gridCol>
                <a:gridCol w="1174311">
                  <a:extLst>
                    <a:ext uri="{9D8B030D-6E8A-4147-A177-3AD203B41FA5}">
                      <a16:colId xmlns:a16="http://schemas.microsoft.com/office/drawing/2014/main" val="3076947103"/>
                    </a:ext>
                  </a:extLst>
                </a:gridCol>
                <a:gridCol w="1174311">
                  <a:extLst>
                    <a:ext uri="{9D8B030D-6E8A-4147-A177-3AD203B41FA5}">
                      <a16:colId xmlns:a16="http://schemas.microsoft.com/office/drawing/2014/main" val="808382605"/>
                    </a:ext>
                  </a:extLst>
                </a:gridCol>
                <a:gridCol w="1174311">
                  <a:extLst>
                    <a:ext uri="{9D8B030D-6E8A-4147-A177-3AD203B41FA5}">
                      <a16:colId xmlns:a16="http://schemas.microsoft.com/office/drawing/2014/main" val="3318194190"/>
                    </a:ext>
                  </a:extLst>
                </a:gridCol>
              </a:tblGrid>
              <a:tr h="1155097">
                <a:tc>
                  <a:txBody>
                    <a:bodyPr/>
                    <a:lstStyle/>
                    <a:p>
                      <a:pPr algn="ctr"/>
                      <a:r>
                        <a:rPr lang="hu-HU" sz="1300" b="0" dirty="0">
                          <a:solidFill>
                            <a:srgbClr val="002060"/>
                          </a:solidFill>
                        </a:rPr>
                        <a:t>a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magyar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történelemre</a:t>
                      </a:r>
                      <a:endParaRPr lang="en-US" sz="13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hogy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milyen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tudományos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és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technikai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eredményeket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ért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el</a:t>
                      </a:r>
                      <a:endParaRPr lang="en-US" sz="13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irodalom</a:t>
                      </a:r>
                      <a:r>
                        <a:rPr lang="hu-HU" sz="1300" b="0" dirty="0">
                          <a:solidFill>
                            <a:srgbClr val="002060"/>
                          </a:solidFill>
                        </a:rPr>
                        <a:t>, a 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hu-HU" sz="1300" b="0" dirty="0">
                          <a:solidFill>
                            <a:srgbClr val="002060"/>
                          </a:solidFill>
                        </a:rPr>
                        <a:t>ű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vészetek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terén</a:t>
                      </a:r>
                      <a:r>
                        <a:rPr lang="hu-HU" sz="1300" b="0" dirty="0">
                          <a:solidFill>
                            <a:srgbClr val="002060"/>
                          </a:solidFill>
                        </a:rPr>
                        <a:t> elért magyar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eredmények</a:t>
                      </a:r>
                      <a:r>
                        <a:rPr lang="hu-HU" sz="1300" b="0" dirty="0">
                          <a:solidFill>
                            <a:srgbClr val="002060"/>
                          </a:solidFill>
                        </a:rPr>
                        <a:t>re</a:t>
                      </a:r>
                      <a:endParaRPr lang="en-US" sz="13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hogy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milyen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gazdasági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eredményeket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ért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el</a:t>
                      </a:r>
                      <a:endParaRPr lang="en-US" sz="13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hogy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milyen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sportered</a:t>
                      </a:r>
                      <a:r>
                        <a:rPr lang="hu-HU" sz="1300" b="0" dirty="0">
                          <a:solidFill>
                            <a:srgbClr val="002060"/>
                          </a:solidFill>
                        </a:rPr>
                        <a:t>-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ményeket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ért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el</a:t>
                      </a:r>
                      <a:endParaRPr lang="en-US" sz="13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ahogy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ott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demokrácia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m</a:t>
                      </a:r>
                      <a:r>
                        <a:rPr lang="hu-HU" sz="1300" b="0" dirty="0">
                          <a:solidFill>
                            <a:srgbClr val="002060"/>
                          </a:solidFill>
                        </a:rPr>
                        <a:t>ű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ködik</a:t>
                      </a:r>
                      <a:endParaRPr lang="en-US" sz="13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hogy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milyen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magyar</a:t>
                      </a:r>
                      <a:r>
                        <a:rPr lang="en-US" sz="13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rgbClr val="002060"/>
                          </a:solidFill>
                        </a:rPr>
                        <a:t>hadsereg</a:t>
                      </a:r>
                      <a:endParaRPr lang="en-US" sz="13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367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414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D0FF-A650-4CF5-9141-A4746D1ED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35552"/>
            <a:ext cx="12192000" cy="1586895"/>
          </a:xfrm>
        </p:spPr>
        <p:txBody>
          <a:bodyPr anchor="ctr">
            <a:noAutofit/>
          </a:bodyPr>
          <a:lstStyle/>
          <a:p>
            <a:r>
              <a:rPr lang="hu-HU" sz="4400" b="1" i="0" dirty="0">
                <a:solidFill>
                  <a:srgbClr val="006B38"/>
                </a:solidFill>
                <a:effectLst/>
                <a:latin typeface="Arial" panose="020B0604020202020204" pitchFamily="34" charset="0"/>
              </a:rPr>
              <a:t>2. Magyarországi és romániai politikához való viszony</a:t>
            </a:r>
            <a:endParaRPr lang="en-US" sz="4400" b="1" dirty="0">
              <a:solidFill>
                <a:srgbClr val="006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85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184B9-38D1-4F09-B13B-A3B4F6A2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Politikai informáltság	</a:t>
            </a:r>
            <a:endParaRPr lang="en-US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856BB4-935D-4427-AF55-D2FD0B569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772" y="4468213"/>
            <a:ext cx="4287002" cy="2123836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F748B36-BD47-438A-B1A4-3451BB3642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27869"/>
            <a:ext cx="9143574" cy="284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7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E9F5D-ABB0-4C62-B758-AACE842E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740"/>
            <a:ext cx="11399668" cy="771216"/>
          </a:xfrm>
        </p:spPr>
        <p:txBody>
          <a:bodyPr/>
          <a:lstStyle/>
          <a:p>
            <a:pPr algn="ctr"/>
            <a:r>
              <a:rPr lang="hu-HU" b="1" dirty="0"/>
              <a:t>A kutatás jellemzői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4AD223-1D26-4966-82BC-7D917CE3C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134" y="1380479"/>
            <a:ext cx="10449017" cy="5095781"/>
          </a:xfrm>
        </p:spPr>
        <p:txBody>
          <a:bodyPr>
            <a:normAutofit/>
          </a:bodyPr>
          <a:lstStyle/>
          <a:p>
            <a:r>
              <a:rPr lang="hu-HU" b="1" dirty="0"/>
              <a:t>Célpopuláció</a:t>
            </a:r>
            <a:r>
              <a:rPr lang="hu-HU" dirty="0"/>
              <a:t>: 18 év fölötti erdélyi magyarok </a:t>
            </a:r>
          </a:p>
          <a:p>
            <a:r>
              <a:rPr lang="hu-HU" b="1" dirty="0"/>
              <a:t>Lekérdezés típusa: </a:t>
            </a:r>
            <a:r>
              <a:rPr lang="hu-HU" dirty="0"/>
              <a:t>PAPI (személyes lekérdezés kérdezőbiztossal, nyomtatott kérdőívvel)</a:t>
            </a:r>
          </a:p>
          <a:p>
            <a:r>
              <a:rPr lang="hu-HU" b="1" dirty="0"/>
              <a:t>Mintanagyság</a:t>
            </a:r>
            <a:r>
              <a:rPr lang="hu-HU" dirty="0"/>
              <a:t>: 1218 személy</a:t>
            </a:r>
          </a:p>
          <a:p>
            <a:r>
              <a:rPr lang="hu-HU" b="1" dirty="0"/>
              <a:t>Időpont</a:t>
            </a:r>
            <a:r>
              <a:rPr lang="hu-HU" dirty="0"/>
              <a:t>: 2</a:t>
            </a:r>
            <a:r>
              <a:rPr lang="ro-RO" dirty="0"/>
              <a:t>021 </a:t>
            </a:r>
            <a:r>
              <a:rPr lang="ro-RO" dirty="0" err="1"/>
              <a:t>június</a:t>
            </a:r>
            <a:r>
              <a:rPr lang="ro-RO" dirty="0"/>
              <a:t> 15 – </a:t>
            </a:r>
            <a:r>
              <a:rPr lang="hu-HU" dirty="0"/>
              <a:t>július 26</a:t>
            </a:r>
          </a:p>
          <a:p>
            <a:r>
              <a:rPr lang="hu-HU" b="1" dirty="0"/>
              <a:t>Mintavétel típusa</a:t>
            </a:r>
            <a:r>
              <a:rPr lang="hu-HU" dirty="0"/>
              <a:t>: rétegzett mintavétel, véletlenszerű kezdőponttal és léptékkel</a:t>
            </a:r>
          </a:p>
          <a:p>
            <a:r>
              <a:rPr lang="hu-HU" b="1" dirty="0"/>
              <a:t>Hibahatár</a:t>
            </a:r>
            <a:r>
              <a:rPr lang="hu-HU" dirty="0"/>
              <a:t>: ± 2,9%</a:t>
            </a:r>
          </a:p>
          <a:p>
            <a:r>
              <a:rPr lang="hu-HU" dirty="0"/>
              <a:t>Az eredményeket településtípus, nem és életkor szerint </a:t>
            </a:r>
            <a:r>
              <a:rPr lang="hu-HU" b="1" dirty="0"/>
              <a:t>súlyoztuk</a:t>
            </a:r>
          </a:p>
          <a:p>
            <a:r>
              <a:rPr lang="hu-HU" b="1" dirty="0"/>
              <a:t>Adatfelvétel: </a:t>
            </a:r>
            <a:r>
              <a:rPr lang="hu-HU" dirty="0" err="1"/>
              <a:t>Trasylvania</a:t>
            </a:r>
            <a:r>
              <a:rPr lang="hu-HU" dirty="0"/>
              <a:t> </a:t>
            </a:r>
            <a:r>
              <a:rPr lang="hu-HU" dirty="0" err="1"/>
              <a:t>Inquiry</a:t>
            </a:r>
            <a:r>
              <a:rPr lang="hu-HU" dirty="0"/>
              <a:t>, Kolozsvár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03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35181-F619-40DC-8821-373C4B77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Kérem</a:t>
            </a:r>
            <a:r>
              <a:rPr lang="en-US" sz="3600" dirty="0"/>
              <a:t>, </a:t>
            </a:r>
            <a:r>
              <a:rPr lang="en-US" sz="3600" dirty="0" err="1"/>
              <a:t>mondja</a:t>
            </a:r>
            <a:r>
              <a:rPr lang="en-US" sz="3600" dirty="0"/>
              <a:t> meg, </a:t>
            </a:r>
            <a:r>
              <a:rPr lang="en-US" sz="3600" dirty="0" err="1"/>
              <a:t>milyen</a:t>
            </a:r>
            <a:r>
              <a:rPr lang="en-US" sz="3600" dirty="0"/>
              <a:t> </a:t>
            </a:r>
            <a:r>
              <a:rPr lang="en-US" sz="3600" dirty="0" err="1"/>
              <a:t>mértékben</a:t>
            </a:r>
            <a:r>
              <a:rPr lang="en-US" sz="3600" dirty="0"/>
              <a:t> </a:t>
            </a:r>
            <a:r>
              <a:rPr lang="en-US" sz="3600" dirty="0" err="1"/>
              <a:t>érdeklődik</a:t>
            </a:r>
            <a:r>
              <a:rPr lang="en-US" sz="3600" dirty="0"/>
              <a:t> </a:t>
            </a:r>
            <a:r>
              <a:rPr lang="en-US" sz="3600" dirty="0" err="1"/>
              <a:t>Ön</a:t>
            </a:r>
            <a:r>
              <a:rPr lang="en-US" sz="3600" dirty="0"/>
              <a:t>…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30B3AE8-605E-4442-854C-8993DB751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273" y="1690688"/>
            <a:ext cx="10129453" cy="457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97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B7E1-A6AF-4843-BC1C-581318D28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Magyarországi és erdélyi magyar politika iránt érdeklődők aránya háttérváltozók szerint</a:t>
            </a:r>
            <a:endParaRPr lang="en-US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78BB2F-65F7-4439-B1C9-80EE4C0124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1462" y="1690688"/>
            <a:ext cx="9769076" cy="47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66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507-E6E2-4048-8812-CF730A66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milyen</a:t>
            </a:r>
            <a:r>
              <a:rPr lang="en-US" sz="3600" dirty="0"/>
              <a:t> </a:t>
            </a:r>
            <a:r>
              <a:rPr lang="en-US" sz="3600" dirty="0" err="1"/>
              <a:t>mértékben</a:t>
            </a:r>
            <a:r>
              <a:rPr lang="en-US" sz="3600" dirty="0"/>
              <a:t> </a:t>
            </a:r>
            <a:r>
              <a:rPr lang="en-US" sz="3600" dirty="0" err="1"/>
              <a:t>ért</a:t>
            </a:r>
            <a:r>
              <a:rPr lang="en-US" sz="3600" dirty="0"/>
              <a:t> </a:t>
            </a:r>
            <a:r>
              <a:rPr lang="en-US" sz="3600" dirty="0" err="1"/>
              <a:t>egyet</a:t>
            </a:r>
            <a:r>
              <a:rPr lang="en-US" sz="3600" dirty="0"/>
              <a:t> a </a:t>
            </a:r>
            <a:r>
              <a:rPr lang="en-US" sz="3600" dirty="0" err="1"/>
              <a:t>következő</a:t>
            </a:r>
            <a:r>
              <a:rPr lang="en-US" sz="3600" dirty="0"/>
              <a:t> </a:t>
            </a:r>
            <a:r>
              <a:rPr lang="en-US" sz="3600" dirty="0" err="1"/>
              <a:t>kijelentésekkel</a:t>
            </a:r>
            <a:r>
              <a:rPr lang="en-US" sz="3600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5417B1-AC7E-4B79-8732-A6D061650C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3782" y="1734212"/>
            <a:ext cx="7264435" cy="377071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8A6EE13-53A3-4CEE-92A0-59DAA2E03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718656"/>
              </p:ext>
            </p:extLst>
          </p:nvPr>
        </p:nvGraphicFramePr>
        <p:xfrm>
          <a:off x="2686639" y="5363030"/>
          <a:ext cx="558066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23">
                  <a:extLst>
                    <a:ext uri="{9D8B030D-6E8A-4147-A177-3AD203B41FA5}">
                      <a16:colId xmlns:a16="http://schemas.microsoft.com/office/drawing/2014/main" val="986814528"/>
                    </a:ext>
                  </a:extLst>
                </a:gridCol>
                <a:gridCol w="1860223">
                  <a:extLst>
                    <a:ext uri="{9D8B030D-6E8A-4147-A177-3AD203B41FA5}">
                      <a16:colId xmlns:a16="http://schemas.microsoft.com/office/drawing/2014/main" val="943362461"/>
                    </a:ext>
                  </a:extLst>
                </a:gridCol>
                <a:gridCol w="1860223">
                  <a:extLst>
                    <a:ext uri="{9D8B030D-6E8A-4147-A177-3AD203B41FA5}">
                      <a16:colId xmlns:a16="http://schemas.microsoft.com/office/drawing/2014/main" val="3132973156"/>
                    </a:ext>
                  </a:extLst>
                </a:gridCol>
              </a:tblGrid>
              <a:tr h="86808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romániai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politikusokat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vezetőket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érdekli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az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hogy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hozzám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hasonló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emberek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mit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gondolunk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magyarországi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politikusokat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vezetőket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érdekli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az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hogy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hozzám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hasonló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emberek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mit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gondolunk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Az RMDSZ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politikusait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vezetőit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érdekli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az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hogy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hozzám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hasonló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emberek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mit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gondolunk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96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10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B4D3-C2ED-4DF5-AA4E-08EAEFE7C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Kérem</a:t>
            </a:r>
            <a:r>
              <a:rPr lang="en-US" sz="3600" dirty="0"/>
              <a:t> </a:t>
            </a:r>
            <a:r>
              <a:rPr lang="en-US" sz="3600" dirty="0" err="1"/>
              <a:t>értékelje</a:t>
            </a:r>
            <a:r>
              <a:rPr lang="en-US" sz="3600" dirty="0"/>
              <a:t> </a:t>
            </a:r>
            <a:r>
              <a:rPr lang="en-US" sz="3600" dirty="0" err="1"/>
              <a:t>mennyire</a:t>
            </a:r>
            <a:r>
              <a:rPr lang="en-US" sz="3600" dirty="0"/>
              <a:t> </a:t>
            </a:r>
            <a:r>
              <a:rPr lang="en-US" sz="3600" dirty="0" err="1"/>
              <a:t>szimpatikusak</a:t>
            </a:r>
            <a:r>
              <a:rPr lang="en-US" sz="3600" dirty="0"/>
              <a:t> </a:t>
            </a:r>
            <a:r>
              <a:rPr lang="en-US" sz="3600" dirty="0" err="1"/>
              <a:t>Önnek</a:t>
            </a:r>
            <a:r>
              <a:rPr lang="hu-HU" sz="3600" dirty="0"/>
              <a:t> a következő politikusok</a:t>
            </a:r>
            <a:r>
              <a:rPr lang="en-US" sz="3600" dirty="0"/>
              <a:t>!</a:t>
            </a:r>
            <a:r>
              <a:rPr lang="hu-HU" sz="3600" dirty="0"/>
              <a:t> – </a:t>
            </a:r>
            <a:r>
              <a:rPr lang="hu-HU" sz="3600"/>
              <a:t>Politikusok ismertsége</a:t>
            </a:r>
            <a:endParaRPr lang="en-US" sz="36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4A4A6DD-9EC1-4E49-B779-FED164E294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4485" y="1690688"/>
            <a:ext cx="7183030" cy="489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28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1B5E5-F83A-4B34-B259-228F8E48A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Kérem</a:t>
            </a:r>
            <a:r>
              <a:rPr lang="en-US" sz="3600" dirty="0"/>
              <a:t> </a:t>
            </a:r>
            <a:r>
              <a:rPr lang="en-US" sz="3600" dirty="0" err="1"/>
              <a:t>értékelje</a:t>
            </a:r>
            <a:r>
              <a:rPr lang="en-US" sz="3600" dirty="0"/>
              <a:t> </a:t>
            </a:r>
            <a:r>
              <a:rPr lang="en-US" sz="3600" dirty="0" err="1"/>
              <a:t>mennyire</a:t>
            </a:r>
            <a:r>
              <a:rPr lang="en-US" sz="3600" dirty="0"/>
              <a:t> </a:t>
            </a:r>
            <a:r>
              <a:rPr lang="en-US" sz="3600" dirty="0" err="1"/>
              <a:t>szimpatikusak</a:t>
            </a:r>
            <a:r>
              <a:rPr lang="en-US" sz="3600" dirty="0"/>
              <a:t> </a:t>
            </a:r>
            <a:r>
              <a:rPr lang="en-US" sz="3600" dirty="0" err="1"/>
              <a:t>Önnek</a:t>
            </a:r>
            <a:r>
              <a:rPr lang="hu-HU" sz="3600" dirty="0"/>
              <a:t> a következő politikusok</a:t>
            </a:r>
            <a:r>
              <a:rPr lang="en-US" sz="3600" dirty="0"/>
              <a:t>!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C2553F-633C-4300-B940-86B72BB41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4242" y="1690688"/>
            <a:ext cx="7103516" cy="501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07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D0FF-A650-4CF5-9141-A4746D1ED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35552"/>
            <a:ext cx="12192000" cy="1586895"/>
          </a:xfrm>
        </p:spPr>
        <p:txBody>
          <a:bodyPr anchor="ctr">
            <a:noAutofit/>
          </a:bodyPr>
          <a:lstStyle/>
          <a:p>
            <a:r>
              <a:rPr lang="hu-HU" sz="4400" b="1" i="0" dirty="0">
                <a:solidFill>
                  <a:srgbClr val="006B38"/>
                </a:solidFill>
                <a:effectLst/>
                <a:latin typeface="Arial" panose="020B0604020202020204" pitchFamily="34" charset="0"/>
              </a:rPr>
              <a:t>3. Állampolgárság, szavazati jog</a:t>
            </a:r>
            <a:endParaRPr lang="en-US" sz="4400" b="1" dirty="0">
              <a:solidFill>
                <a:srgbClr val="006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840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659D-45DE-4AF9-AAFF-E66F7FC4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magyar</a:t>
            </a:r>
            <a:r>
              <a:rPr lang="en-US" sz="3600" dirty="0"/>
              <a:t> </a:t>
            </a:r>
            <a:r>
              <a:rPr lang="en-US" sz="3600" dirty="0" err="1"/>
              <a:t>állampolgár</a:t>
            </a:r>
            <a:r>
              <a:rPr lang="en-US" sz="3600" dirty="0"/>
              <a:t>?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A396E463-5E5E-4C8F-8914-30C4A06B10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240" y="1690688"/>
            <a:ext cx="9135519" cy="487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06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45F3D-4D85-43DE-9CE5-2ECDC244A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9244" cy="1325563"/>
          </a:xfrm>
        </p:spPr>
        <p:txBody>
          <a:bodyPr>
            <a:noAutofit/>
          </a:bodyPr>
          <a:lstStyle/>
          <a:p>
            <a:r>
              <a:rPr lang="en-US" sz="3600" dirty="0" err="1"/>
              <a:t>Amennyiben</a:t>
            </a:r>
            <a:r>
              <a:rPr lang="en-US" sz="3600" dirty="0"/>
              <a:t> </a:t>
            </a:r>
            <a:r>
              <a:rPr lang="en-US" sz="3600" dirty="0" err="1"/>
              <a:t>jöv</a:t>
            </a:r>
            <a:r>
              <a:rPr lang="hu-HU" sz="3600" dirty="0"/>
              <a:t>ő</a:t>
            </a:r>
            <a:r>
              <a:rPr lang="en-US" sz="3600" dirty="0"/>
              <a:t> </a:t>
            </a:r>
            <a:r>
              <a:rPr lang="en-US" sz="3600" dirty="0" err="1"/>
              <a:t>vasárnap</a:t>
            </a:r>
            <a:r>
              <a:rPr lang="en-US" sz="3600" dirty="0"/>
              <a:t> </a:t>
            </a:r>
            <a:r>
              <a:rPr lang="en-US" sz="3600" dirty="0" err="1"/>
              <a:t>parlamenti</a:t>
            </a:r>
            <a:r>
              <a:rPr lang="en-US" sz="3600" dirty="0"/>
              <a:t> </a:t>
            </a:r>
            <a:r>
              <a:rPr lang="en-US" sz="3600" dirty="0" err="1"/>
              <a:t>választást</a:t>
            </a:r>
            <a:r>
              <a:rPr lang="en-US" sz="3600" dirty="0"/>
              <a:t> </a:t>
            </a:r>
            <a:r>
              <a:rPr lang="en-US" sz="3600" dirty="0" err="1"/>
              <a:t>tartanának</a:t>
            </a:r>
            <a:r>
              <a:rPr lang="en-US" sz="3600" dirty="0"/>
              <a:t> </a:t>
            </a:r>
            <a:r>
              <a:rPr lang="en-US" sz="3600" dirty="0" err="1"/>
              <a:t>Magyarországon</a:t>
            </a:r>
            <a:r>
              <a:rPr lang="en-US" sz="3600" dirty="0"/>
              <a:t>, </a:t>
            </a:r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élne</a:t>
            </a:r>
            <a:r>
              <a:rPr lang="en-US" sz="3600" dirty="0"/>
              <a:t>-e a </a:t>
            </a:r>
            <a:r>
              <a:rPr lang="en-US" sz="3600" dirty="0" err="1"/>
              <a:t>szavazati</a:t>
            </a:r>
            <a:r>
              <a:rPr lang="en-US" sz="3600" dirty="0"/>
              <a:t> </a:t>
            </a:r>
            <a:r>
              <a:rPr lang="en-US" sz="3600" dirty="0" err="1"/>
              <a:t>jogával</a:t>
            </a:r>
            <a:r>
              <a:rPr lang="en-US" sz="3600" dirty="0"/>
              <a:t>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1257CC9-4331-4D70-9C8E-9CB180D6E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343" y="1966276"/>
            <a:ext cx="7544331" cy="452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55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6A586-D110-41C3-A453-B5AAE00D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Választói hajlandóság a biztos szavazó állampolgárok körében háttérváltozók szerint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C45F3C5-5E54-4D8B-9E86-C37837FC29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8"/>
            <a:ext cx="10164039" cy="466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398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6944-6382-448D-B05D-01FE1E5B2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Választói hajlandóság alakulása a biztos szavazó állampolgárok körében</a:t>
            </a:r>
            <a:endParaRPr lang="en-US" sz="3600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DF7472D4-7068-4A10-BCA8-99DA98E858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5016" y="1985391"/>
            <a:ext cx="6881967" cy="400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57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3E07F-E7D9-4662-B51A-122B2E8BD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Témák, a bemutató szerkezete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5200D-5C64-4A70-8E3F-88751B904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F</a:t>
            </a:r>
            <a:r>
              <a:rPr lang="hu-HU" dirty="0"/>
              <a:t>ő témák:</a:t>
            </a:r>
          </a:p>
          <a:p>
            <a:pPr lvl="1"/>
            <a:r>
              <a:rPr lang="hu-HU" dirty="0"/>
              <a:t>A nemzeti identitás meghatározói és változása (idősoros adatok)</a:t>
            </a:r>
          </a:p>
          <a:p>
            <a:pPr lvl="1"/>
            <a:r>
              <a:rPr lang="hu-HU" dirty="0"/>
              <a:t>magyar állampolgárság; választói viselkedés</a:t>
            </a:r>
          </a:p>
          <a:p>
            <a:pPr lvl="1"/>
            <a:r>
              <a:rPr lang="hu-HU" dirty="0"/>
              <a:t>magyarországi és romániai politikához való viszony</a:t>
            </a:r>
          </a:p>
          <a:p>
            <a:pPr lvl="1"/>
            <a:endParaRPr lang="hu-HU" dirty="0"/>
          </a:p>
          <a:p>
            <a:r>
              <a:rPr lang="hu-HU" dirty="0"/>
              <a:t>Idősorok: </a:t>
            </a:r>
          </a:p>
          <a:p>
            <a:pPr lvl="2"/>
            <a:r>
              <a:rPr lang="hu-HU" dirty="0"/>
              <a:t>2007; 2010: MTA Kisebbségkutató Intézet (Kárpát Panel)</a:t>
            </a:r>
          </a:p>
          <a:p>
            <a:pPr lvl="2"/>
            <a:r>
              <a:rPr lang="hu-HU" dirty="0"/>
              <a:t>2013: Nemzeti Kisebbségkutató (Erdélyi magyarok a magyarországi és romániai politikai térben)</a:t>
            </a:r>
            <a:endParaRPr lang="ro-RO" dirty="0"/>
          </a:p>
          <a:p>
            <a:pPr lvl="2"/>
            <a:r>
              <a:rPr lang="ro-RO" dirty="0"/>
              <a:t>2016: </a:t>
            </a:r>
            <a:r>
              <a:rPr lang="ro-RO" dirty="0" err="1"/>
              <a:t>Kvantum</a:t>
            </a:r>
            <a:r>
              <a:rPr lang="ro-RO" dirty="0"/>
              <a:t> </a:t>
            </a:r>
            <a:r>
              <a:rPr lang="ro-RO" dirty="0" err="1"/>
              <a:t>Research</a:t>
            </a:r>
            <a:r>
              <a:rPr lang="ro-RO" dirty="0"/>
              <a:t> (</a:t>
            </a:r>
            <a:r>
              <a:rPr lang="ro-RO" dirty="0" err="1"/>
              <a:t>Nemzeti</a:t>
            </a:r>
            <a:r>
              <a:rPr lang="ro-RO" dirty="0"/>
              <a:t> </a:t>
            </a:r>
            <a:r>
              <a:rPr lang="ro-RO" dirty="0" err="1"/>
              <a:t>Barométer</a:t>
            </a:r>
            <a:r>
              <a:rPr lang="ro-RO" dirty="0"/>
              <a:t>)</a:t>
            </a:r>
            <a:endParaRPr lang="hu-HU" dirty="0"/>
          </a:p>
          <a:p>
            <a:pPr lvl="2"/>
            <a:r>
              <a:rPr lang="hu-HU" dirty="0"/>
              <a:t>2019: Bálványos Intézet, Székelyföldi Közpolitikai Intézet (Regionális Barométer)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77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694F-9707-40E6-9987-8FFAB8746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Ha </a:t>
            </a:r>
            <a:r>
              <a:rPr lang="en-US" sz="3600" dirty="0" err="1"/>
              <a:t>Ön</a:t>
            </a:r>
            <a:r>
              <a:rPr lang="en-US" sz="3600" dirty="0"/>
              <a:t> (</a:t>
            </a:r>
            <a:r>
              <a:rPr lang="en-US" sz="3600" dirty="0" err="1"/>
              <a:t>mégis</a:t>
            </a:r>
            <a:r>
              <a:rPr lang="en-US" sz="3600" dirty="0"/>
              <a:t>) </a:t>
            </a:r>
            <a:r>
              <a:rPr lang="en-US" sz="3600" dirty="0" err="1"/>
              <a:t>elmenne</a:t>
            </a:r>
            <a:r>
              <a:rPr lang="en-US" sz="3600" dirty="0"/>
              <a:t>, a </a:t>
            </a:r>
            <a:r>
              <a:rPr lang="en-US" sz="3600" dirty="0" err="1"/>
              <a:t>parlamenti</a:t>
            </a:r>
            <a:r>
              <a:rPr lang="en-US" sz="3600" dirty="0"/>
              <a:t> </a:t>
            </a:r>
            <a:r>
              <a:rPr lang="en-US" sz="3600" dirty="0" err="1"/>
              <a:t>képvisel</a:t>
            </a:r>
            <a:r>
              <a:rPr lang="hu-HU" sz="3600" dirty="0"/>
              <a:t>ő</a:t>
            </a:r>
            <a:r>
              <a:rPr lang="en-US" sz="3600" dirty="0"/>
              <a:t>k </a:t>
            </a:r>
            <a:r>
              <a:rPr lang="en-US" sz="3600" dirty="0" err="1"/>
              <a:t>esetében</a:t>
            </a:r>
            <a:r>
              <a:rPr lang="en-US" sz="3600" dirty="0"/>
              <a:t> </a:t>
            </a:r>
            <a:r>
              <a:rPr lang="en-US" sz="3600" dirty="0" err="1"/>
              <a:t>melyik</a:t>
            </a:r>
            <a:r>
              <a:rPr lang="en-US" sz="3600" dirty="0"/>
              <a:t> </a:t>
            </a:r>
            <a:r>
              <a:rPr lang="en-US" sz="3600" dirty="0" err="1"/>
              <a:t>párt</a:t>
            </a:r>
            <a:r>
              <a:rPr lang="en-US" sz="3600" dirty="0"/>
              <a:t> </a:t>
            </a:r>
            <a:r>
              <a:rPr lang="en-US" sz="3600" dirty="0" err="1"/>
              <a:t>jelöltjeire</a:t>
            </a:r>
            <a:r>
              <a:rPr lang="en-US" sz="3600" dirty="0"/>
              <a:t> </a:t>
            </a:r>
            <a:r>
              <a:rPr lang="en-US" sz="3600" dirty="0" err="1"/>
              <a:t>szavazna</a:t>
            </a:r>
            <a:r>
              <a:rPr lang="en-US" sz="3600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DE5C29-E1C5-445E-894A-EA3CC61EC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182" y="1690688"/>
            <a:ext cx="9641635" cy="467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46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0C271-FA62-4E62-BE20-CBC28D50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pártpreferencia alakulása a biztos szavazó állampolgárok körében</a:t>
            </a:r>
            <a:endParaRPr lang="en-US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4468E3-1973-4504-9897-12E6ABF88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6142" y="1794055"/>
            <a:ext cx="8579716" cy="482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88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4E2C-0ED5-487F-BCB7-37988B497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És</a:t>
            </a:r>
            <a:r>
              <a:rPr lang="en-US" sz="3600" dirty="0"/>
              <a:t> </a:t>
            </a:r>
            <a:r>
              <a:rPr lang="en-US" sz="3600" dirty="0" err="1"/>
              <a:t>amennyiben</a:t>
            </a:r>
            <a:r>
              <a:rPr lang="en-US" sz="3600" dirty="0"/>
              <a:t> </a:t>
            </a:r>
            <a:r>
              <a:rPr lang="en-US" sz="3600" dirty="0" err="1"/>
              <a:t>egységes</a:t>
            </a:r>
            <a:r>
              <a:rPr lang="en-US" sz="3600" dirty="0"/>
              <a:t> </a:t>
            </a:r>
            <a:r>
              <a:rPr lang="en-US" sz="3600" dirty="0" err="1"/>
              <a:t>ellenzéki</a:t>
            </a:r>
            <a:r>
              <a:rPr lang="en-US" sz="3600" dirty="0"/>
              <a:t> </a:t>
            </a:r>
            <a:r>
              <a:rPr lang="en-US" sz="3600" dirty="0" err="1"/>
              <a:t>lista</a:t>
            </a:r>
            <a:r>
              <a:rPr lang="en-US" sz="3600" dirty="0"/>
              <a:t> </a:t>
            </a:r>
            <a:r>
              <a:rPr lang="en-US" sz="3600" dirty="0" err="1"/>
              <a:t>indulna</a:t>
            </a:r>
            <a:r>
              <a:rPr lang="en-US" sz="3600" dirty="0"/>
              <a:t> a </a:t>
            </a:r>
            <a:r>
              <a:rPr lang="en-US" sz="3600" dirty="0" err="1"/>
              <a:t>Fidesz</a:t>
            </a:r>
            <a:r>
              <a:rPr lang="en-US" sz="3600" dirty="0"/>
              <a:t> </a:t>
            </a:r>
            <a:r>
              <a:rPr lang="en-US" sz="3600" dirty="0" err="1"/>
              <a:t>ellen</a:t>
            </a:r>
            <a:r>
              <a:rPr lang="en-US" sz="3600" dirty="0"/>
              <a:t> </a:t>
            </a:r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mit</a:t>
            </a:r>
            <a:r>
              <a:rPr lang="en-US" sz="3600" dirty="0"/>
              <a:t> tenne?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670779-0F4F-4050-9632-A92CDE7E8B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3149" y="1834701"/>
            <a:ext cx="7538827" cy="450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88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6CB11-BA33-43AC-A716-CC94FB2CE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257"/>
            <a:ext cx="10515600" cy="1084082"/>
          </a:xfrm>
        </p:spPr>
        <p:txBody>
          <a:bodyPr>
            <a:normAutofit/>
          </a:bodyPr>
          <a:lstStyle/>
          <a:p>
            <a:r>
              <a:rPr lang="en-US" sz="3600" dirty="0" err="1"/>
              <a:t>Mennyire</a:t>
            </a:r>
            <a:r>
              <a:rPr lang="en-US" sz="3600" dirty="0"/>
              <a:t> </a:t>
            </a:r>
            <a:r>
              <a:rPr lang="en-US" sz="3600" dirty="0" err="1"/>
              <a:t>ismeri</a:t>
            </a:r>
            <a:r>
              <a:rPr lang="en-US" sz="3600" dirty="0"/>
              <a:t> a </a:t>
            </a:r>
            <a:r>
              <a:rPr lang="en-US" sz="3600" dirty="0" err="1"/>
              <a:t>magyarországi</a:t>
            </a:r>
            <a:r>
              <a:rPr lang="en-US" sz="3600" dirty="0"/>
              <a:t> </a:t>
            </a:r>
            <a:r>
              <a:rPr lang="en-US" sz="3600" dirty="0" err="1"/>
              <a:t>szavazási</a:t>
            </a:r>
            <a:r>
              <a:rPr lang="en-US" sz="3600" dirty="0"/>
              <a:t> </a:t>
            </a:r>
            <a:r>
              <a:rPr lang="en-US" sz="3600" dirty="0" err="1"/>
              <a:t>folyamatot</a:t>
            </a:r>
            <a:r>
              <a:rPr lang="en-US" sz="3600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9BA9CA-0E74-4553-928D-AE87504240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2904" y="1065229"/>
            <a:ext cx="8113147" cy="4562573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4350036-FC4C-41FD-BE98-6E5058FFE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391839"/>
              </p:ext>
            </p:extLst>
          </p:nvPr>
        </p:nvGraphicFramePr>
        <p:xfrm>
          <a:off x="2522709" y="5608948"/>
          <a:ext cx="6513535" cy="123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707">
                  <a:extLst>
                    <a:ext uri="{9D8B030D-6E8A-4147-A177-3AD203B41FA5}">
                      <a16:colId xmlns:a16="http://schemas.microsoft.com/office/drawing/2014/main" val="3557754885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val="3704048330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val="575126741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val="755704028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val="3676766954"/>
                    </a:ext>
                  </a:extLst>
                </a:gridCol>
              </a:tblGrid>
              <a:tr h="1230198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Tisztában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vagyok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a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procedúráva</a:t>
                      </a:r>
                      <a:r>
                        <a:rPr lang="hu-HU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l,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egyedül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meg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tudom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oldani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Tisztában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vagyok</a:t>
                      </a:r>
                      <a:r>
                        <a:rPr lang="hu-HU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,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de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jobban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örülnék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, ha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valaki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segítene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ebben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Nem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értem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a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regisztrációs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folyamatot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nem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tudnám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egyedül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megcsinálni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Nem tudom, hogy kell a levélszavazathoz mellékelt űrlapot kitölteni.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Nincsenek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információim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a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szavazás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3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folyamatáról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6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95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D0FF-A650-4CF5-9141-A4746D1ED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35552"/>
            <a:ext cx="12192000" cy="1586895"/>
          </a:xfrm>
        </p:spPr>
        <p:txBody>
          <a:bodyPr anchor="ctr">
            <a:noAutofit/>
          </a:bodyPr>
          <a:lstStyle/>
          <a:p>
            <a:r>
              <a:rPr lang="hu-HU" sz="4400" b="1" i="0" dirty="0">
                <a:solidFill>
                  <a:srgbClr val="006B38"/>
                </a:solidFill>
                <a:effectLst/>
                <a:latin typeface="Arial" panose="020B0604020202020204" pitchFamily="34" charset="0"/>
              </a:rPr>
              <a:t>1. Nemzeti identitás</a:t>
            </a:r>
            <a:endParaRPr lang="en-US" sz="4400" b="1" dirty="0">
              <a:solidFill>
                <a:srgbClr val="006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2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E294-15A4-41A1-8F01-67A1291FD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szerint</a:t>
            </a:r>
            <a:r>
              <a:rPr lang="en-US" sz="3600" dirty="0"/>
              <a:t> a </a:t>
            </a:r>
            <a:r>
              <a:rPr lang="en-US" sz="3600" dirty="0" err="1"/>
              <a:t>romániai</a:t>
            </a:r>
            <a:r>
              <a:rPr lang="en-US" sz="3600" dirty="0"/>
              <a:t>/</a:t>
            </a:r>
            <a:r>
              <a:rPr lang="en-US" sz="3600" dirty="0" err="1"/>
              <a:t>erdélyi</a:t>
            </a:r>
            <a:r>
              <a:rPr lang="en-US" sz="3600" dirty="0"/>
              <a:t> </a:t>
            </a:r>
            <a:r>
              <a:rPr lang="en-US" sz="3600" dirty="0" err="1"/>
              <a:t>magyarok</a:t>
            </a:r>
            <a:r>
              <a:rPr lang="en-US" sz="3600" dirty="0"/>
              <a:t> </a:t>
            </a:r>
            <a:r>
              <a:rPr lang="en-US" sz="3600" dirty="0" err="1"/>
              <a:t>részét</a:t>
            </a:r>
            <a:r>
              <a:rPr lang="en-US" sz="3600" dirty="0"/>
              <a:t> </a:t>
            </a:r>
            <a:r>
              <a:rPr lang="en-US" sz="3600" dirty="0" err="1"/>
              <a:t>képezik</a:t>
            </a:r>
            <a:r>
              <a:rPr lang="en-US" sz="3600" dirty="0"/>
              <a:t>-e a </a:t>
            </a:r>
            <a:r>
              <a:rPr lang="en-US" sz="3600" u="sng" dirty="0" err="1"/>
              <a:t>magyar</a:t>
            </a:r>
            <a:r>
              <a:rPr lang="en-US" sz="3600" dirty="0"/>
              <a:t> </a:t>
            </a:r>
            <a:r>
              <a:rPr lang="en-US" sz="3600" dirty="0" err="1"/>
              <a:t>nemzetnek</a:t>
            </a:r>
            <a:r>
              <a:rPr lang="en-US" sz="3600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68D7F8-90B5-423C-80AB-2D7E3B6219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6193" y="1690688"/>
            <a:ext cx="8699613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2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DE4D6-31CF-414A-83CC-D2DEA3041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szerint</a:t>
            </a:r>
            <a:r>
              <a:rPr lang="en-US" sz="3600" dirty="0"/>
              <a:t> a </a:t>
            </a:r>
            <a:r>
              <a:rPr lang="en-US" sz="3600" dirty="0" err="1"/>
              <a:t>romániai</a:t>
            </a:r>
            <a:r>
              <a:rPr lang="en-US" sz="3600" dirty="0"/>
              <a:t>/</a:t>
            </a:r>
            <a:r>
              <a:rPr lang="en-US" sz="3600" dirty="0" err="1"/>
              <a:t>erdélyi</a:t>
            </a:r>
            <a:r>
              <a:rPr lang="en-US" sz="3600" dirty="0"/>
              <a:t> </a:t>
            </a:r>
            <a:r>
              <a:rPr lang="en-US" sz="3600" dirty="0" err="1"/>
              <a:t>magyarok</a:t>
            </a:r>
            <a:r>
              <a:rPr lang="en-US" sz="3600" dirty="0"/>
              <a:t> </a:t>
            </a:r>
            <a:r>
              <a:rPr lang="en-US" sz="3600" dirty="0" err="1"/>
              <a:t>részét</a:t>
            </a:r>
            <a:r>
              <a:rPr lang="en-US" sz="3600" dirty="0"/>
              <a:t> </a:t>
            </a:r>
            <a:r>
              <a:rPr lang="en-US" sz="3600" dirty="0" err="1"/>
              <a:t>képezik</a:t>
            </a:r>
            <a:r>
              <a:rPr lang="en-US" sz="3600" dirty="0"/>
              <a:t>-e a </a:t>
            </a:r>
            <a:r>
              <a:rPr lang="en-US" sz="3600" u="sng" dirty="0" err="1"/>
              <a:t>román</a:t>
            </a:r>
            <a:r>
              <a:rPr lang="en-US" sz="3600" dirty="0"/>
              <a:t> </a:t>
            </a:r>
            <a:r>
              <a:rPr lang="en-US" sz="3600" dirty="0" err="1"/>
              <a:t>nemzetnek</a:t>
            </a:r>
            <a:r>
              <a:rPr lang="en-US" sz="3600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3378F7-D805-4A40-8C60-1E6B160AF0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4849" y="1690688"/>
            <a:ext cx="7982301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0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BD430-F5E0-4A1C-90BA-2F4C16B7D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szerint</a:t>
            </a:r>
            <a:r>
              <a:rPr lang="en-US" sz="3600" dirty="0"/>
              <a:t> a </a:t>
            </a:r>
            <a:r>
              <a:rPr lang="en-US" sz="3600" dirty="0" err="1"/>
              <a:t>romániai</a:t>
            </a:r>
            <a:r>
              <a:rPr lang="en-US" sz="3600" dirty="0"/>
              <a:t>/</a:t>
            </a:r>
            <a:r>
              <a:rPr lang="en-US" sz="3600" dirty="0" err="1"/>
              <a:t>erdélyi</a:t>
            </a:r>
            <a:r>
              <a:rPr lang="en-US" sz="3600" dirty="0"/>
              <a:t> </a:t>
            </a:r>
            <a:r>
              <a:rPr lang="en-US" sz="3600" dirty="0" err="1"/>
              <a:t>magyarok</a:t>
            </a:r>
            <a:r>
              <a:rPr lang="en-US" sz="3600" dirty="0"/>
              <a:t> </a:t>
            </a:r>
            <a:r>
              <a:rPr lang="en-US" sz="3600" dirty="0" err="1"/>
              <a:t>részét</a:t>
            </a:r>
            <a:r>
              <a:rPr lang="en-US" sz="3600" dirty="0"/>
              <a:t> </a:t>
            </a:r>
            <a:r>
              <a:rPr lang="en-US" sz="3600" dirty="0" err="1"/>
              <a:t>képezik</a:t>
            </a:r>
            <a:r>
              <a:rPr lang="en-US" sz="3600" dirty="0"/>
              <a:t>-e a </a:t>
            </a:r>
            <a:r>
              <a:rPr lang="en-US" sz="3600" dirty="0" err="1"/>
              <a:t>román</a:t>
            </a:r>
            <a:r>
              <a:rPr lang="en-US" sz="3600" dirty="0"/>
              <a:t> </a:t>
            </a:r>
            <a:r>
              <a:rPr lang="en-US" sz="3600" dirty="0" err="1"/>
              <a:t>nemzetnek</a:t>
            </a:r>
            <a:r>
              <a:rPr lang="en-US" sz="3600" dirty="0"/>
              <a:t>?</a:t>
            </a:r>
            <a:r>
              <a:rPr lang="hu-HU" sz="3600" dirty="0"/>
              <a:t> (háttérváltozók szerint)</a:t>
            </a:r>
            <a:endParaRPr lang="en-US" sz="3600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01801133-DF02-4C57-86C4-E6C21463B2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6464" y="1690688"/>
            <a:ext cx="9219071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5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44278-FE96-46FB-BF9B-298BA1208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Kérem</a:t>
            </a:r>
            <a:r>
              <a:rPr lang="en-US" sz="3600" dirty="0"/>
              <a:t> </a:t>
            </a:r>
            <a:r>
              <a:rPr lang="en-US" sz="3600" dirty="0" err="1"/>
              <a:t>mondja</a:t>
            </a:r>
            <a:r>
              <a:rPr lang="en-US" sz="3600" dirty="0"/>
              <a:t> meg, </a:t>
            </a:r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személyesen</a:t>
            </a:r>
            <a:r>
              <a:rPr lang="en-US" sz="3600" dirty="0"/>
              <a:t> a </a:t>
            </a:r>
            <a:r>
              <a:rPr lang="en-US" sz="3600" dirty="0" err="1"/>
              <a:t>román</a:t>
            </a:r>
            <a:r>
              <a:rPr lang="en-US" sz="3600" dirty="0"/>
              <a:t> </a:t>
            </a:r>
            <a:r>
              <a:rPr lang="en-US" sz="3600" dirty="0" err="1"/>
              <a:t>nemzet</a:t>
            </a:r>
            <a:r>
              <a:rPr lang="en-US" sz="3600" dirty="0"/>
              <a:t> </a:t>
            </a:r>
            <a:r>
              <a:rPr lang="en-US" sz="3600" dirty="0" err="1"/>
              <a:t>tagjának</a:t>
            </a:r>
            <a:r>
              <a:rPr lang="en-US" sz="3600" dirty="0"/>
              <a:t> </a:t>
            </a:r>
            <a:r>
              <a:rPr lang="en-US" sz="3600" dirty="0" err="1"/>
              <a:t>érzi</a:t>
            </a:r>
            <a:r>
              <a:rPr lang="en-US" sz="3600" dirty="0"/>
              <a:t> </a:t>
            </a:r>
            <a:r>
              <a:rPr lang="en-US" sz="3600" dirty="0" err="1"/>
              <a:t>magát</a:t>
            </a:r>
            <a:r>
              <a:rPr lang="en-US" sz="3600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735289-4766-4CAA-A1A1-AB5E5223AA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5533" y="1854037"/>
            <a:ext cx="6920934" cy="455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16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B028F-4D4B-44A7-B76E-E4A8D9B9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Az </a:t>
            </a:r>
            <a:r>
              <a:rPr lang="en-US" sz="3600" dirty="0" err="1"/>
              <a:t>alábbiak</a:t>
            </a:r>
            <a:r>
              <a:rPr lang="en-US" sz="3600" dirty="0"/>
              <a:t> </a:t>
            </a:r>
            <a:r>
              <a:rPr lang="en-US" sz="3600" dirty="0" err="1"/>
              <a:t>közül</a:t>
            </a:r>
            <a:r>
              <a:rPr lang="en-US" sz="3600" dirty="0"/>
              <a:t> </a:t>
            </a:r>
            <a:r>
              <a:rPr lang="en-US" sz="3600" dirty="0" err="1"/>
              <a:t>Ön</a:t>
            </a:r>
            <a:r>
              <a:rPr lang="en-US" sz="3600" dirty="0"/>
              <a:t> </a:t>
            </a:r>
            <a:r>
              <a:rPr lang="en-US" sz="3600" dirty="0" err="1"/>
              <a:t>mit</a:t>
            </a:r>
            <a:r>
              <a:rPr lang="en-US" sz="3600" dirty="0"/>
              <a:t> </a:t>
            </a:r>
            <a:r>
              <a:rPr lang="en-US" sz="3600" dirty="0" err="1"/>
              <a:t>tekint</a:t>
            </a:r>
            <a:r>
              <a:rPr lang="en-US" sz="3600" dirty="0"/>
              <a:t> </a:t>
            </a:r>
            <a:r>
              <a:rPr lang="en-US" sz="3600" dirty="0" err="1"/>
              <a:t>leginkább</a:t>
            </a:r>
            <a:r>
              <a:rPr lang="en-US" sz="3600" dirty="0"/>
              <a:t> </a:t>
            </a:r>
            <a:r>
              <a:rPr lang="en-US" sz="3600" dirty="0" err="1"/>
              <a:t>hazájának</a:t>
            </a:r>
            <a:r>
              <a:rPr lang="en-US" sz="3600" dirty="0"/>
              <a:t>?</a:t>
            </a:r>
            <a:br>
              <a:rPr lang="hu-HU" sz="3600" dirty="0"/>
            </a:br>
            <a:r>
              <a:rPr lang="en-US" sz="3600" dirty="0" err="1"/>
              <a:t>És</a:t>
            </a:r>
            <a:r>
              <a:rPr lang="en-US" sz="3600" dirty="0"/>
              <a:t> </a:t>
            </a:r>
            <a:r>
              <a:rPr lang="en-US" sz="3600" dirty="0" err="1"/>
              <a:t>szülőföldjének</a:t>
            </a:r>
            <a:r>
              <a:rPr lang="en-US" sz="3600" dirty="0"/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52B7D8-2456-41A1-9F2B-51FA9E32DC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493" y="1843820"/>
            <a:ext cx="9433014" cy="464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4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655</Words>
  <Application>Microsoft Office PowerPoint</Application>
  <PresentationFormat>Widescreen</PresentationFormat>
  <Paragraphs>80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Nemzeti identitás és Magyarországhoz való viszony az erdélyi magyarok körében 2021</vt:lpstr>
      <vt:lpstr>A kutatás jellemzői</vt:lpstr>
      <vt:lpstr>Témák, a bemutató szerkezete</vt:lpstr>
      <vt:lpstr>1. Nemzeti identitás</vt:lpstr>
      <vt:lpstr>Ön szerint a romániai/erdélyi magyarok részét képezik-e a magyar nemzetnek?</vt:lpstr>
      <vt:lpstr>Ön szerint a romániai/erdélyi magyarok részét képezik-e a román nemzetnek?</vt:lpstr>
      <vt:lpstr>Ön szerint a romániai/erdélyi magyarok részét képezik-e a román nemzetnek? (háttérváltozók szerint)</vt:lpstr>
      <vt:lpstr>Kérem mondja meg, Ön személyesen a román nemzet tagjának érzi magát?</vt:lpstr>
      <vt:lpstr>Az alábbiak közül Ön mit tekint leginkább hazájának? És szülőföldjének?</vt:lpstr>
      <vt:lpstr>Ön mit tekint hazájának?</vt:lpstr>
      <vt:lpstr>Ön mit tekint szülőföldjének?</vt:lpstr>
      <vt:lpstr>Kérem, mondja meg, hogy Ön mennyire kötődik az alábbiakhoz?</vt:lpstr>
      <vt:lpstr>Kérem, mondja meg, hogy Ön mennyire kötődik az alábbiakhoz?</vt:lpstr>
      <vt:lpstr>Mi határozza meg leginkább az Ön nemzeti hovatartozását?</vt:lpstr>
      <vt:lpstr>Az Ön véleménye szerint, ahhoz, hogy valaki igazi magyar legyen, mennyire fontos az, hogy…</vt:lpstr>
      <vt:lpstr>Mennyire büszke Ön arra, hogy magyar?</vt:lpstr>
      <vt:lpstr>Mennyire büszke Ön, a[rra]...</vt:lpstr>
      <vt:lpstr>2. Magyarországi és romániai politikához való viszony</vt:lpstr>
      <vt:lpstr>Politikai informáltság </vt:lpstr>
      <vt:lpstr>Kérem, mondja meg, milyen mértékben érdeklődik Ön… </vt:lpstr>
      <vt:lpstr>Magyarországi és erdélyi magyar politika iránt érdeklődők aránya háttérváltozók szerint</vt:lpstr>
      <vt:lpstr>Ön milyen mértékben ért egyet a következő kijelentésekkel?</vt:lpstr>
      <vt:lpstr>Kérem értékelje mennyire szimpatikusak Önnek a következő politikusok! – Politikusok ismertsége</vt:lpstr>
      <vt:lpstr>Kérem értékelje mennyire szimpatikusak Önnek a következő politikusok! </vt:lpstr>
      <vt:lpstr>3. Állampolgárság, szavazati jog</vt:lpstr>
      <vt:lpstr>Ön magyar állampolgár?</vt:lpstr>
      <vt:lpstr>Amennyiben jövő vasárnap parlamenti választást tartanának Magyarországon, Ön élne-e a szavazati jogával?</vt:lpstr>
      <vt:lpstr>Választói hajlandóság a biztos szavazó állampolgárok körében háttérváltozók szerint</vt:lpstr>
      <vt:lpstr>Választói hajlandóság alakulása a biztos szavazó állampolgárok körében</vt:lpstr>
      <vt:lpstr>Ha Ön (mégis) elmenne, a parlamenti képviselők esetében melyik párt jelöltjeire szavazna?</vt:lpstr>
      <vt:lpstr>A pártpreferencia alakulása a biztos szavazó állampolgárok körében</vt:lpstr>
      <vt:lpstr>És amennyiben egységes ellenzéki lista indulna a Fidesz ellen Ön mit tenne?</vt:lpstr>
      <vt:lpstr>Mennyire ismeri a magyarországi szavazási folyamatot?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identitás és Magyarországgal való viszony az erdélyi magyarok körében 2021</dc:title>
  <dc:creator>Toro Tibor</dc:creator>
  <cp:lastModifiedBy>Tamas Kiss</cp:lastModifiedBy>
  <cp:revision>12</cp:revision>
  <dcterms:created xsi:type="dcterms:W3CDTF">2021-11-08T07:16:18Z</dcterms:created>
  <dcterms:modified xsi:type="dcterms:W3CDTF">2021-11-10T10:53:38Z</dcterms:modified>
</cp:coreProperties>
</file>